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73" r:id="rId6"/>
    <p:sldId id="257" r:id="rId7"/>
    <p:sldId id="274" r:id="rId8"/>
    <p:sldId id="259" r:id="rId9"/>
    <p:sldId id="270" r:id="rId10"/>
    <p:sldId id="271" r:id="rId11"/>
    <p:sldId id="262"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94654" autoAdjust="0"/>
  </p:normalViewPr>
  <p:slideViewPr>
    <p:cSldViewPr snapToGrid="0">
      <p:cViewPr varScale="1">
        <p:scale>
          <a:sx n="100" d="100"/>
          <a:sy n="100" d="100"/>
        </p:scale>
        <p:origin x="1068"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2866"/>
    </p:cViewPr>
  </p:sorterViewPr>
  <p:notesViewPr>
    <p:cSldViewPr snapToGrid="0" showGuides="1">
      <p:cViewPr varScale="1">
        <p:scale>
          <a:sx n="62" d="100"/>
          <a:sy n="62" d="100"/>
        </p:scale>
        <p:origin x="18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8F1F4-83B9-42C0-A56B-55D8D642F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216D610-C81F-494B-BAC8-660FEF2DB3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71D4C3-2F36-4A70-9258-0D158B2A87C4}" type="datetimeFigureOut">
              <a:rPr lang="en-US"/>
              <a:t>7/19/2020</a:t>
            </a:fld>
            <a:endParaRPr/>
          </a:p>
        </p:txBody>
      </p:sp>
      <p:sp>
        <p:nvSpPr>
          <p:cNvPr id="4" name="Footer Placeholder 3">
            <a:extLst>
              <a:ext uri="{FF2B5EF4-FFF2-40B4-BE49-F238E27FC236}">
                <a16:creationId xmlns:a16="http://schemas.microsoft.com/office/drawing/2014/main" id="{BEC56B09-D873-4C22-90C8-8C3091660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F7A6D9B-A3F1-4564-A61C-7492634E36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CF4D19-9BAE-4E21-9503-A6C4E2DEA28F}" type="slidenum">
              <a:rPr/>
              <a:t>‹#›</a:t>
            </a:fld>
            <a:endParaRPr/>
          </a:p>
        </p:txBody>
      </p:sp>
    </p:spTree>
    <p:extLst>
      <p:ext uri="{BB962C8B-B14F-4D97-AF65-F5344CB8AC3E}">
        <p14:creationId xmlns:p14="http://schemas.microsoft.com/office/powerpoint/2010/main" val="399174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9498E-9331-4814-A54C-245BDDD4261D}" type="datetimeFigureOut">
              <a:rPr lang="en-US"/>
              <a:t>7/19/2020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C8157-FCB9-437E-9C98-E99DCA27BAEF}" type="slidenum">
              <a:rPr/>
              <a:t>‹#›</a:t>
            </a:fld>
            <a:endParaRPr/>
          </a:p>
        </p:txBody>
      </p:sp>
    </p:spTree>
    <p:extLst>
      <p:ext uri="{BB962C8B-B14F-4D97-AF65-F5344CB8AC3E}">
        <p14:creationId xmlns:p14="http://schemas.microsoft.com/office/powerpoint/2010/main" val="93343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Tree>
    <p:extLst>
      <p:ext uri="{BB962C8B-B14F-4D97-AF65-F5344CB8AC3E}">
        <p14:creationId xmlns:p14="http://schemas.microsoft.com/office/powerpoint/2010/main" val="238591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Layout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CONTENT SLIDES</a:t>
            </a:r>
          </a:p>
        </p:txBody>
      </p:sp>
    </p:spTree>
    <p:extLst>
      <p:ext uri="{BB962C8B-B14F-4D97-AF65-F5344CB8AC3E}">
        <p14:creationId xmlns:p14="http://schemas.microsoft.com/office/powerpoint/2010/main" val="219967615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87563B6E-5361-4F35-96B3-FFB911865B0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E67B4D0C-E410-4794-B029-BA072D24401C}"/>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C5EBCF35-6203-48A8-809A-510BED65011B}"/>
              </a:ext>
            </a:extLst>
          </p:cNvPr>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56A6DA29-253D-43AC-B425-059A64CAD918}"/>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4A446BCA-1762-4BEF-9DCA-9D5B40413CD6}"/>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FED617D-3C3F-46E6-9C90-B243892B196B}"/>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0981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B99E589D-FF34-40E7-A8B7-9DCEAC4AEA9E}"/>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C7DB5C1A-064C-4E8F-8998-5EEE7327CF1F}"/>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2485EB2-4495-4F22-993B-BB1E76F0A393}"/>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48891C9-3468-4F97-B971-C6AEAFCA459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1180276F-F292-4B91-8D16-62DB7BABE4D6}"/>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99487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FD8AD68-1234-48BB-8DE4-66605A94FF11}"/>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a:extLst>
              <a:ext uri="{FF2B5EF4-FFF2-40B4-BE49-F238E27FC236}">
                <a16:creationId xmlns:a16="http://schemas.microsoft.com/office/drawing/2014/main" id="{C80B1351-05C9-4464-B19A-985546D60B12}"/>
              </a:ext>
            </a:extLst>
          </p:cNvPr>
          <p:cNvSpPr>
            <a:spLocks noGrp="1"/>
          </p:cNvSpPr>
          <p:nvPr>
            <p:ph type="dt" sz="half" idx="10"/>
          </p:nvPr>
        </p:nvSpPr>
        <p:spPr/>
        <p:txBody>
          <a:bodyPr/>
          <a:lstStyle/>
          <a:p>
            <a:endParaRPr/>
          </a:p>
        </p:txBody>
      </p:sp>
      <p:sp>
        <p:nvSpPr>
          <p:cNvPr id="3" name="Footer Placeholder 2">
            <a:extLst>
              <a:ext uri="{FF2B5EF4-FFF2-40B4-BE49-F238E27FC236}">
                <a16:creationId xmlns:a16="http://schemas.microsoft.com/office/drawing/2014/main" id="{41B2E3B5-A2CC-4ADB-9E73-091F452CE5AB}"/>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092AD119-C9E6-4A6C-AEB9-FB8247E2A9B3}"/>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331342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B3738552-8D3E-4D6C-B471-F5B3FF87B34B}"/>
              </a:ext>
            </a:extLst>
          </p:cNvPr>
          <p:cNvSpPr/>
          <p:nvPr>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chemeClr val="accent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BD0097BE-A423-45AE-8D04-82231B1A93EF}"/>
              </a:ext>
            </a:extLst>
          </p:cNvPr>
          <p:cNvSpPr>
            <a:spLocks noGrp="1"/>
          </p:cNvSpPr>
          <p:nvPr>
            <p:ph type="title"/>
          </p:nvPr>
        </p:nvSpPr>
        <p:spPr>
          <a:xfrm>
            <a:off x="571500" y="269875"/>
            <a:ext cx="11049000" cy="949325"/>
          </a:xfrm>
        </p:spPr>
        <p:txBody>
          <a:bodyPr/>
          <a:lstStyle/>
          <a:p>
            <a:r>
              <a:t>Click to edit Master title style</a:t>
            </a:r>
          </a:p>
        </p:txBody>
      </p:sp>
      <p:sp>
        <p:nvSpPr>
          <p:cNvPr id="3" name="Content Placeholder 2">
            <a:extLst>
              <a:ext uri="{FF2B5EF4-FFF2-40B4-BE49-F238E27FC236}">
                <a16:creationId xmlns:a16="http://schemas.microsoft.com/office/drawing/2014/main" id="{FEE2BBEB-C1AB-4FA8-92E3-FC19B35A327B}"/>
              </a:ext>
            </a:extLst>
          </p:cNvPr>
          <p:cNvSpPr>
            <a:spLocks noGrp="1"/>
          </p:cNvSpPr>
          <p:nvPr>
            <p:ph sz="half" idx="1"/>
          </p:nvPr>
        </p:nvSpPr>
        <p:spPr>
          <a:xfrm>
            <a:off x="571500" y="1562101"/>
            <a:ext cx="5468112" cy="4264307"/>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D474991D-D51C-4BC7-9D97-141B4E6EDECE}"/>
              </a:ext>
            </a:extLst>
          </p:cNvPr>
          <p:cNvSpPr>
            <a:spLocks noGrp="1"/>
          </p:cNvSpPr>
          <p:nvPr>
            <p:ph sz="half" idx="2"/>
          </p:nvPr>
        </p:nvSpPr>
        <p:spPr>
          <a:xfrm>
            <a:off x="6152388" y="1562101"/>
            <a:ext cx="5468112" cy="426719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95145824-E744-4B0E-8BCE-32893AEB124A}"/>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CA75AC5E-1061-4CEF-819C-BD5C1180E366}"/>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37B4309A-3721-40B8-BED9-55A5FAEF740F}"/>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129663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Large Content Right">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49F52145-776E-4E76-91A5-ECD422776675}"/>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8"/>
            <a:ext cx="3385260" cy="388826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spTree>
    <p:extLst>
      <p:ext uri="{BB962C8B-B14F-4D97-AF65-F5344CB8AC3E}">
        <p14:creationId xmlns:p14="http://schemas.microsoft.com/office/powerpoint/2010/main" val="257549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Large Content Right Altern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DC762-F451-4817-A71E-673BA48E0562}"/>
              </a:ext>
            </a:extLst>
          </p:cNvPr>
          <p:cNvSpPr/>
          <p:nvPr/>
        </p:nvSpPr>
        <p:spPr>
          <a:xfrm>
            <a:off x="0"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A526708-B427-4C91-91DA-D33C616F7278}"/>
              </a:ext>
            </a:extLst>
          </p:cNvPr>
          <p:cNvSpPr>
            <a:spLocks noGrp="1"/>
          </p:cNvSpPr>
          <p:nvPr>
            <p:ph type="title"/>
          </p:nvPr>
        </p:nvSpPr>
        <p:spPr>
          <a:xfrm>
            <a:off x="571500" y="341592"/>
            <a:ext cx="3385260" cy="1599446"/>
          </a:xfrm>
        </p:spPr>
        <p:txBody>
          <a:bodyPr anchor="t"/>
          <a:lstStyle>
            <a:lvl1pPr>
              <a:defRPr sz="3200">
                <a:solidFill>
                  <a:schemeClr val="bg1"/>
                </a:solidFill>
              </a:defRPr>
            </a:lvl1pPr>
          </a:lstStyle>
          <a:p>
            <a:r>
              <a:t>Click to edit Master title style</a:t>
            </a:r>
          </a:p>
        </p:txBody>
      </p:sp>
      <p:sp>
        <p:nvSpPr>
          <p:cNvPr id="3" name="Content Placeholder 2">
            <a:extLst>
              <a:ext uri="{FF2B5EF4-FFF2-40B4-BE49-F238E27FC236}">
                <a16:creationId xmlns:a16="http://schemas.microsoft.com/office/drawing/2014/main" id="{5348DB64-589D-40C8-80DE-F17AB561B2E6}"/>
              </a:ext>
            </a:extLst>
          </p:cNvPr>
          <p:cNvSpPr>
            <a:spLocks noGrp="1"/>
          </p:cNvSpPr>
          <p:nvPr>
            <p:ph idx="1"/>
          </p:nvPr>
        </p:nvSpPr>
        <p:spPr>
          <a:xfrm>
            <a:off x="5143499" y="341591"/>
            <a:ext cx="6477001" cy="5716309"/>
          </a:xfrm>
        </p:spPr>
        <p:txBody>
          <a:bodyPr/>
          <a:lstStyle>
            <a:lvl1pPr>
              <a:defRPr sz="2800"/>
            </a:lvl1pPr>
            <a:lvl2pPr>
              <a:defRPr sz="2400"/>
            </a:lvl2pPr>
            <a:lvl3pPr>
              <a:defRPr sz="2000"/>
            </a:lvl3pPr>
            <a:lvl4pPr>
              <a:defRPr sz="1800"/>
            </a:lvl4pPr>
            <a:lvl5pPr>
              <a:defRPr sz="1800"/>
            </a:lvl5pPr>
            <a:lvl6pPr>
              <a:defRPr sz="1600"/>
            </a:lvl6pPr>
            <a:lvl7pPr>
              <a:defRPr sz="1800"/>
            </a:lvl7pPr>
            <a:lvl8pPr>
              <a:defRPr sz="18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a:extLst>
              <a:ext uri="{FF2B5EF4-FFF2-40B4-BE49-F238E27FC236}">
                <a16:creationId xmlns:a16="http://schemas.microsoft.com/office/drawing/2014/main" id="{FFF1B16B-5984-434D-BD30-C02D504AF724}"/>
              </a:ext>
            </a:extLst>
          </p:cNvPr>
          <p:cNvSpPr>
            <a:spLocks noGrp="1"/>
          </p:cNvSpPr>
          <p:nvPr>
            <p:ph type="body" sz="half" idx="2"/>
          </p:nvPr>
        </p:nvSpPr>
        <p:spPr>
          <a:xfrm>
            <a:off x="571499" y="1941037"/>
            <a:ext cx="3385260" cy="3888263"/>
          </a:xfrm>
        </p:spPr>
        <p:txBody>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a:extLst>
              <a:ext uri="{FF2B5EF4-FFF2-40B4-BE49-F238E27FC236}">
                <a16:creationId xmlns:a16="http://schemas.microsoft.com/office/drawing/2014/main" id="{A0259C1B-B153-476A-BCEB-8DEDB3D7B3CF}"/>
              </a:ext>
            </a:extLst>
          </p:cNvPr>
          <p:cNvSpPr>
            <a:spLocks noGrp="1"/>
          </p:cNvSpPr>
          <p:nvPr>
            <p:ph type="dt" sz="half" idx="10"/>
          </p:nvPr>
        </p:nvSpPr>
        <p:spPr/>
        <p:txBody>
          <a:bodyPr/>
          <a:lstStyle/>
          <a:p>
            <a:endParaRPr/>
          </a:p>
        </p:txBody>
      </p:sp>
      <p:sp>
        <p:nvSpPr>
          <p:cNvPr id="6" name="Footer Placeholder 5">
            <a:extLst>
              <a:ext uri="{FF2B5EF4-FFF2-40B4-BE49-F238E27FC236}">
                <a16:creationId xmlns:a16="http://schemas.microsoft.com/office/drawing/2014/main" id="{534E3D68-98A0-4DA6-8945-DCA7B7F3AF4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9D764A78-B8D6-4340-8E78-DE18A4032D41}"/>
              </a:ext>
            </a:extLst>
          </p:cNvPr>
          <p:cNvSpPr>
            <a:spLocks noGrp="1"/>
          </p:cNvSpPr>
          <p:nvPr>
            <p:ph type="sldNum" sz="quarter" idx="12"/>
          </p:nvPr>
        </p:nvSpPr>
        <p:spPr/>
        <p:txBody>
          <a:bodyPr/>
          <a:lstStyle/>
          <a:p>
            <a:fld id="{1CF0E537-68B6-4488-A8E7-FE95F1460E3D}" type="slidenum">
              <a:rPr/>
              <a:t>‹#›</a:t>
            </a:fld>
            <a:endParaRPr/>
          </a:p>
        </p:txBody>
      </p:sp>
      <p:pic>
        <p:nvPicPr>
          <p:cNvPr id="15" name="Picture 14" descr="A picture containing drawing&#10;&#10;Description automatically generated">
            <a:extLst>
              <a:ext uri="{FF2B5EF4-FFF2-40B4-BE49-F238E27FC236}">
                <a16:creationId xmlns:a16="http://schemas.microsoft.com/office/drawing/2014/main" id="{C3C4B965-4AA4-4EE1-A691-3A19DCF4A145}"/>
              </a:ext>
            </a:extLst>
          </p:cNvPr>
          <p:cNvPicPr>
            <a:picLocks noChangeAspect="1"/>
          </p:cNvPicPr>
          <p:nvPr/>
        </p:nvPicPr>
        <p:blipFill rotWithShape="1">
          <a:blip r:embed="rId2">
            <a:extLst>
              <a:ext uri="{28A0092B-C50C-407E-A947-70E740481C1C}">
                <a14:useLocalDpi xmlns:a14="http://schemas.microsoft.com/office/drawing/2010/main" val="0"/>
              </a:ext>
            </a:extLst>
          </a:blip>
          <a:srcRect l="5769" t="13817" r="5615" b="13637"/>
          <a:stretch/>
        </p:blipFill>
        <p:spPr>
          <a:xfrm>
            <a:off x="253962" y="6150447"/>
            <a:ext cx="2294511" cy="603504"/>
          </a:xfrm>
          <a:prstGeom prst="rect">
            <a:avLst/>
          </a:prstGeom>
        </p:spPr>
      </p:pic>
    </p:spTree>
    <p:extLst>
      <p:ext uri="{BB962C8B-B14F-4D97-AF65-F5344CB8AC3E}">
        <p14:creationId xmlns:p14="http://schemas.microsoft.com/office/powerpoint/2010/main" val="134671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SECTION DIVIDERS</a:t>
            </a:r>
          </a:p>
        </p:txBody>
      </p:sp>
    </p:spTree>
    <p:extLst>
      <p:ext uri="{BB962C8B-B14F-4D97-AF65-F5344CB8AC3E}">
        <p14:creationId xmlns:p14="http://schemas.microsoft.com/office/powerpoint/2010/main" val="3550062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5" name="Picture 4" descr="A picture containing drawing&#10;&#10;Description automatically generated">
            <a:extLst>
              <a:ext uri="{FF2B5EF4-FFF2-40B4-BE49-F238E27FC236}">
                <a16:creationId xmlns:a16="http://schemas.microsoft.com/office/drawing/2014/main" id="{831C7D44-A6DC-4B25-959D-1A73402585C8}"/>
              </a:ext>
            </a:extLst>
          </p:cNvPr>
          <p:cNvPicPr>
            <a:picLocks noChangeAspect="1"/>
          </p:cNvPicPr>
          <p:nvPr/>
        </p:nvPicPr>
        <p:blipFill rotWithShape="1">
          <a:blip r:embed="rId2">
            <a:biLevel thresh="25000"/>
            <a:alphaModFix amt="15000"/>
            <a:extLst>
              <a:ext uri="{28A0092B-C50C-407E-A947-70E740481C1C}">
                <a14:useLocalDpi xmlns:a14="http://schemas.microsoft.com/office/drawing/2010/main" val="0"/>
              </a:ext>
            </a:extLst>
          </a:blip>
          <a:srcRect r="52596"/>
          <a:stretch/>
        </p:blipFill>
        <p:spPr>
          <a:xfrm>
            <a:off x="448684" y="1187741"/>
            <a:ext cx="4870370" cy="4663440"/>
          </a:xfrm>
          <a:prstGeom prst="rect">
            <a:avLst/>
          </a:prstGeom>
        </p:spPr>
      </p:pic>
    </p:spTree>
    <p:extLst>
      <p:ext uri="{BB962C8B-B14F-4D97-AF65-F5344CB8AC3E}">
        <p14:creationId xmlns:p14="http://schemas.microsoft.com/office/powerpoint/2010/main" val="33729634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tx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pic>
        <p:nvPicPr>
          <p:cNvPr id="13" name="Picture 12" descr="A close up of a logo&#10;&#10;Description automatically generated">
            <a:extLst>
              <a:ext uri="{FF2B5EF4-FFF2-40B4-BE49-F238E27FC236}">
                <a16:creationId xmlns:a16="http://schemas.microsoft.com/office/drawing/2014/main" id="{B23CA0EF-9276-4AE6-AC29-44AB1A442F7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4305" r="52414"/>
          <a:stretch/>
        </p:blipFill>
        <p:spPr>
          <a:xfrm>
            <a:off x="14067" y="461906"/>
            <a:ext cx="5276851" cy="6115110"/>
          </a:xfrm>
          <a:prstGeom prst="rect">
            <a:avLst/>
          </a:prstGeom>
        </p:spPr>
      </p:pic>
    </p:spTree>
    <p:extLst>
      <p:ext uri="{BB962C8B-B14F-4D97-AF65-F5344CB8AC3E}">
        <p14:creationId xmlns:p14="http://schemas.microsoft.com/office/powerpoint/2010/main" val="12035383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Option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ALTERNATE TITLE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31917560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p:bgRef idx="1001">
        <a:schemeClr val="bg1"/>
      </p:bgRef>
    </p:bg>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9144404B-7CA4-43EB-A617-BE02D4104D3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r="52410"/>
          <a:stretch/>
        </p:blipFill>
        <p:spPr>
          <a:xfrm>
            <a:off x="469844" y="1187741"/>
            <a:ext cx="4849210" cy="4663440"/>
          </a:xfrm>
          <a:prstGeom prst="rect">
            <a:avLst/>
          </a:prstGeom>
        </p:spPr>
      </p:pic>
      <p:sp>
        <p:nvSpPr>
          <p:cNvPr id="2" name="Title 1">
            <a:extLst>
              <a:ext uri="{FF2B5EF4-FFF2-40B4-BE49-F238E27FC236}">
                <a16:creationId xmlns:a16="http://schemas.microsoft.com/office/drawing/2014/main" id="{D4862F93-1641-4E85-8989-5396F5BF3555}"/>
              </a:ext>
            </a:extLst>
          </p:cNvPr>
          <p:cNvSpPr>
            <a:spLocks noGrp="1"/>
          </p:cNvSpPr>
          <p:nvPr>
            <p:ph type="title" hasCustomPrompt="1"/>
          </p:nvPr>
        </p:nvSpPr>
        <p:spPr>
          <a:xfrm>
            <a:off x="6096000" y="1088231"/>
            <a:ext cx="5314950" cy="2852738"/>
          </a:xfrm>
        </p:spPr>
        <p:txBody>
          <a:bodyPr anchor="b">
            <a:noAutofit/>
          </a:bodyPr>
          <a:lstStyle>
            <a:lvl1pPr>
              <a:defRPr sz="5400">
                <a:solidFill>
                  <a:schemeClr val="accent1"/>
                </a:solidFill>
              </a:defRPr>
            </a:lvl1pPr>
          </a:lstStyle>
          <a:p>
            <a:r>
              <a:t>New section or topic</a:t>
            </a:r>
          </a:p>
        </p:txBody>
      </p:sp>
      <p:sp>
        <p:nvSpPr>
          <p:cNvPr id="3" name="Text Placeholder 2">
            <a:extLst>
              <a:ext uri="{FF2B5EF4-FFF2-40B4-BE49-F238E27FC236}">
                <a16:creationId xmlns:a16="http://schemas.microsoft.com/office/drawing/2014/main" id="{FAC0C364-3C63-40A3-8BA0-1FFF5D84D06C}"/>
              </a:ext>
            </a:extLst>
          </p:cNvPr>
          <p:cNvSpPr>
            <a:spLocks noGrp="1"/>
          </p:cNvSpPr>
          <p:nvPr>
            <p:ph type="body" idx="1" hasCustomPrompt="1"/>
          </p:nvPr>
        </p:nvSpPr>
        <p:spPr>
          <a:xfrm>
            <a:off x="6096000" y="4133850"/>
            <a:ext cx="5314950" cy="150018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Optional subtitle</a:t>
            </a:r>
          </a:p>
        </p:txBody>
      </p:sp>
    </p:spTree>
    <p:extLst>
      <p:ext uri="{BB962C8B-B14F-4D97-AF65-F5344CB8AC3E}">
        <p14:creationId xmlns:p14="http://schemas.microsoft.com/office/powerpoint/2010/main" val="39282221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quired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1613119"/>
            <a:ext cx="9988061" cy="3631763"/>
          </a:xfrm>
          <a:prstGeom prst="rect">
            <a:avLst/>
          </a:prstGeom>
          <a:noFill/>
        </p:spPr>
        <p:txBody>
          <a:bodyPr wrap="square" rtlCol="0">
            <a:spAutoFit/>
          </a:bodyPr>
          <a:lstStyle/>
          <a:p>
            <a:pPr algn="ctr">
              <a:lnSpc>
                <a:spcPts val="13800"/>
              </a:lnSpc>
            </a:pPr>
            <a:r>
              <a:rPr sz="13800"/>
              <a:t>REQUIRED</a:t>
            </a:r>
            <a:br>
              <a:rPr sz="13800"/>
            </a:br>
            <a:r>
              <a:rPr sz="13800"/>
              <a:t>LAST SLIDES</a:t>
            </a:r>
          </a:p>
        </p:txBody>
      </p:sp>
    </p:spTree>
    <p:extLst>
      <p:ext uri="{BB962C8B-B14F-4D97-AF65-F5344CB8AC3E}">
        <p14:creationId xmlns:p14="http://schemas.microsoft.com/office/powerpoint/2010/main" val="400213528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valuation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DC0FE-C959-4007-AAFE-A162BC753ADD}"/>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F0BF3118-4493-4E1C-8A38-06A4EF222EDF}"/>
              </a:ext>
            </a:extLst>
          </p:cNvPr>
          <p:cNvSpPr txBox="1"/>
          <p:nvPr/>
        </p:nvSpPr>
        <p:spPr>
          <a:xfrm>
            <a:off x="571500" y="1871663"/>
            <a:ext cx="3385260" cy="830997"/>
          </a:xfrm>
          <a:prstGeom prst="rect">
            <a:avLst/>
          </a:prstGeom>
          <a:noFill/>
        </p:spPr>
        <p:txBody>
          <a:bodyPr wrap="square" rtlCol="0">
            <a:spAutoFit/>
          </a:bodyPr>
          <a:lstStyle/>
          <a:p>
            <a:r>
              <a:rPr sz="4800">
                <a:solidFill>
                  <a:schemeClr val="bg1"/>
                </a:solidFill>
                <a:latin typeface="+mj-lt"/>
              </a:rPr>
              <a:t>Evaluations!</a:t>
            </a:r>
          </a:p>
        </p:txBody>
      </p:sp>
      <p:sp>
        <p:nvSpPr>
          <p:cNvPr id="10" name="Text Placeholder 9">
            <a:extLst>
              <a:ext uri="{FF2B5EF4-FFF2-40B4-BE49-F238E27FC236}">
                <a16:creationId xmlns:a16="http://schemas.microsoft.com/office/drawing/2014/main" id="{1F1509DF-9C6E-4C9E-8CDB-82262071FCFD}"/>
              </a:ext>
            </a:extLst>
          </p:cNvPr>
          <p:cNvSpPr>
            <a:spLocks noGrp="1"/>
          </p:cNvSpPr>
          <p:nvPr>
            <p:ph type="body" sz="quarter" idx="10" hasCustomPrompt="1"/>
          </p:nvPr>
        </p:nvSpPr>
        <p:spPr>
          <a:xfrm>
            <a:off x="6671764" y="2012626"/>
            <a:ext cx="5059538" cy="2292374"/>
          </a:xfrm>
        </p:spPr>
        <p:txBody>
          <a:bodyPr/>
          <a:lstStyle>
            <a:lvl1pPr marL="0" indent="0">
              <a:spcBef>
                <a:spcPts val="0"/>
              </a:spcBef>
              <a:buFont typeface="Arial" panose="020B0604020202020204" pitchFamily="34" charset="0"/>
              <a:buChar char="​"/>
              <a:defRPr sz="4000" b="1">
                <a:solidFill>
                  <a:srgbClr val="45A649"/>
                </a:solidFill>
              </a:defRPr>
            </a:lvl1pPr>
            <a:lvl2pPr marL="0" indent="0">
              <a:spcBef>
                <a:spcPts val="0"/>
              </a:spcBef>
              <a:buFont typeface="Arial" panose="020B0604020202020204" pitchFamily="34" charset="0"/>
              <a:buChar char="​"/>
              <a:defRPr sz="4000" b="1">
                <a:solidFill>
                  <a:srgbClr val="45A649"/>
                </a:solidFill>
              </a:defRPr>
            </a:lvl2pPr>
            <a:lvl3pPr marL="0" indent="0">
              <a:spcBef>
                <a:spcPts val="0"/>
              </a:spcBef>
              <a:buFont typeface="Arial" panose="020B0604020202020204" pitchFamily="34" charset="0"/>
              <a:buChar char="​"/>
              <a:defRPr sz="4000" b="1">
                <a:solidFill>
                  <a:srgbClr val="45A649"/>
                </a:solidFill>
              </a:defRPr>
            </a:lvl3pPr>
            <a:lvl4pPr marL="0" indent="0">
              <a:spcBef>
                <a:spcPts val="0"/>
              </a:spcBef>
              <a:buFont typeface="Arial" panose="020B0604020202020204" pitchFamily="34" charset="0"/>
              <a:buChar char="​"/>
              <a:defRPr sz="4000" b="1">
                <a:solidFill>
                  <a:srgbClr val="45A649"/>
                </a:solidFill>
              </a:defRPr>
            </a:lvl4pPr>
            <a:lvl5pPr marL="0" indent="0">
              <a:spcBef>
                <a:spcPts val="0"/>
              </a:spcBef>
              <a:buFont typeface="Arial" panose="020B0604020202020204" pitchFamily="34" charset="0"/>
              <a:buChar char="​"/>
              <a:defRPr sz="4000" b="1">
                <a:solidFill>
                  <a:srgbClr val="45A649"/>
                </a:solidFill>
              </a:defRPr>
            </a:lvl5pPr>
          </a:lstStyle>
          <a:p>
            <a:pPr lvl="0"/>
            <a:r>
              <a:t>Add URL here</a:t>
            </a:r>
          </a:p>
          <a:p>
            <a:pPr lvl="1"/>
            <a:r>
              <a:t>Second level</a:t>
            </a:r>
          </a:p>
          <a:p>
            <a:pPr lvl="2"/>
            <a:r>
              <a:t>Third level</a:t>
            </a:r>
          </a:p>
          <a:p>
            <a:pPr lvl="3"/>
            <a:r>
              <a:t>Fourth level</a:t>
            </a:r>
          </a:p>
          <a:p>
            <a:pPr lvl="4"/>
            <a:r>
              <a:t>Fifth level</a:t>
            </a:r>
          </a:p>
        </p:txBody>
      </p:sp>
      <p:pic>
        <p:nvPicPr>
          <p:cNvPr id="16" name="Picture 15" descr="A picture containing clipart&#10;&#10;Description automatically generated">
            <a:extLst>
              <a:ext uri="{FF2B5EF4-FFF2-40B4-BE49-F238E27FC236}">
                <a16:creationId xmlns:a16="http://schemas.microsoft.com/office/drawing/2014/main" id="{D9A0ECD8-854C-4646-B90B-C3A005039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8" name="Picture 17">
            <a:extLst>
              <a:ext uri="{FF2B5EF4-FFF2-40B4-BE49-F238E27FC236}">
                <a16:creationId xmlns:a16="http://schemas.microsoft.com/office/drawing/2014/main" id="{C29B9B9E-0357-44D4-9BE8-970E9221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20" name="Content Placeholder 4" descr="Microsoft Logo">
            <a:extLst>
              <a:ext uri="{FF2B5EF4-FFF2-40B4-BE49-F238E27FC236}">
                <a16:creationId xmlns:a16="http://schemas.microsoft.com/office/drawing/2014/main" id="{2E149F08-8A69-4975-98DD-7669456BC98E}"/>
              </a:ext>
            </a:extLst>
          </p:cNvPr>
          <p:cNvPicPr>
            <a:picLocks noChangeAspect="1"/>
          </p:cNvPicPr>
          <p:nvPr/>
        </p:nvPicPr>
        <p:blipFill rotWithShape="1">
          <a:blip r:embed="rId4">
            <a:extLst>
              <a:ext uri="{28A0092B-C50C-407E-A947-70E740481C1C}">
                <a14:useLocalDpi xmlns:a14="http://schemas.microsoft.com/office/drawing/2010/main" val="0"/>
              </a:ext>
            </a:extLst>
          </a:blip>
          <a:srcRect l="2780" t="12321" r="82507" b="65749"/>
          <a:stretch/>
        </p:blipFill>
        <p:spPr>
          <a:xfrm>
            <a:off x="8439700" y="5978507"/>
            <a:ext cx="1815667" cy="4572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FA340DB-26E6-4434-B0D4-FF04DBD2DC51}"/>
              </a:ext>
            </a:extLst>
          </p:cNvPr>
          <p:cNvPicPr>
            <a:picLocks noChangeAspect="1"/>
          </p:cNvPicPr>
          <p:nvPr/>
        </p:nvPicPr>
        <p:blipFill rotWithShape="1">
          <a:blip r:embed="rId5">
            <a:extLst>
              <a:ext uri="{28A0092B-C50C-407E-A947-70E740481C1C}">
                <a14:useLocalDpi xmlns:a14="http://schemas.microsoft.com/office/drawing/2010/main" val="0"/>
              </a:ext>
            </a:extLst>
          </a:blip>
          <a:srcRect l="5769" t="13817" r="5615" b="13637"/>
          <a:stretch/>
        </p:blipFill>
        <p:spPr>
          <a:xfrm>
            <a:off x="571500" y="5919842"/>
            <a:ext cx="2259745" cy="594360"/>
          </a:xfrm>
          <a:prstGeom prst="rect">
            <a:avLst/>
          </a:prstGeom>
        </p:spPr>
      </p:pic>
    </p:spTree>
    <p:extLst>
      <p:ext uri="{BB962C8B-B14F-4D97-AF65-F5344CB8AC3E}">
        <p14:creationId xmlns:p14="http://schemas.microsoft.com/office/powerpoint/2010/main" val="13271097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icrosoft Research">
    <p:spTree>
      <p:nvGrpSpPr>
        <p:cNvPr id="1" name=""/>
        <p:cNvGrpSpPr/>
        <p:nvPr/>
      </p:nvGrpSpPr>
      <p:grpSpPr>
        <a:xfrm>
          <a:off x="0" y="0"/>
          <a:ext cx="0" cy="0"/>
          <a:chOff x="0" y="0"/>
          <a:chExt cx="0" cy="0"/>
        </a:xfrm>
      </p:grpSpPr>
      <p:pic>
        <p:nvPicPr>
          <p:cNvPr id="7" name="Graphic 6" descr="QR code Link to http://aka.ms/ExcelVGResearch">
            <a:extLst>
              <a:ext uri="{FF2B5EF4-FFF2-40B4-BE49-F238E27FC236}">
                <a16:creationId xmlns:a16="http://schemas.microsoft.com/office/drawing/2014/main" id="{C889F834-D63F-4465-8902-98CBBCDDA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0129" y="493058"/>
            <a:ext cx="5220264" cy="5220264"/>
          </a:xfrm>
          <a:prstGeom prst="rect">
            <a:avLst/>
          </a:prstGeom>
        </p:spPr>
      </p:pic>
      <p:sp>
        <p:nvSpPr>
          <p:cNvPr id="9" name="TextBox 8">
            <a:extLst>
              <a:ext uri="{FF2B5EF4-FFF2-40B4-BE49-F238E27FC236}">
                <a16:creationId xmlns:a16="http://schemas.microsoft.com/office/drawing/2014/main" id="{39D5522E-4C42-4500-84F1-61AAAAFF8E4A}"/>
              </a:ext>
            </a:extLst>
          </p:cNvPr>
          <p:cNvSpPr txBox="1"/>
          <p:nvPr/>
        </p:nvSpPr>
        <p:spPr>
          <a:xfrm>
            <a:off x="6835052" y="5799307"/>
            <a:ext cx="4830418" cy="369332"/>
          </a:xfrm>
          <a:prstGeom prst="rect">
            <a:avLst/>
          </a:prstGeom>
          <a:noFill/>
        </p:spPr>
        <p:txBody>
          <a:bodyPr wrap="square" rtlCol="0">
            <a:spAutoFit/>
          </a:bodyPr>
          <a:lstStyle/>
          <a:p>
            <a:pPr algn="ctr"/>
            <a:r>
              <a:rPr u="none">
                <a:solidFill>
                  <a:srgbClr val="45A649"/>
                </a:solidFill>
              </a:rPr>
              <a:t>http://aka.ms/ExcelVGResearch</a:t>
            </a:r>
            <a:endParaRPr u="none">
              <a:solidFill>
                <a:srgbClr val="45A64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37FE464F-A465-49A8-AA8C-5BFD9C6A5E84}"/>
              </a:ext>
            </a:extLst>
          </p:cNvPr>
          <p:cNvSpPr txBox="1"/>
          <p:nvPr/>
        </p:nvSpPr>
        <p:spPr>
          <a:xfrm>
            <a:off x="571500" y="689361"/>
            <a:ext cx="6480013" cy="1138773"/>
          </a:xfrm>
          <a:prstGeom prst="rect">
            <a:avLst/>
          </a:prstGeom>
          <a:noFill/>
        </p:spPr>
        <p:txBody>
          <a:bodyPr wrap="square" lIns="0" rIns="0" rtlCol="0">
            <a:spAutoFit/>
          </a:bodyPr>
          <a:lstStyle/>
          <a:p>
            <a:r>
              <a:rPr sz="3400">
                <a:solidFill>
                  <a:schemeClr val="accent1"/>
                </a:solidFill>
                <a:latin typeface="Segoe UI" panose="020B0502040204020203" pitchFamily="34" charset="0"/>
                <a:cs typeface="Segoe UI" panose="020B0502040204020203" pitchFamily="34" charset="0"/>
              </a:rPr>
              <a:t>The Microsoft Excel team is seeking research participants!</a:t>
            </a:r>
            <a:endParaRPr sz="3400">
              <a:solidFill>
                <a:schemeClr val="accent1"/>
              </a:solidFill>
            </a:endParaRPr>
          </a:p>
        </p:txBody>
      </p:sp>
      <p:sp>
        <p:nvSpPr>
          <p:cNvPr id="14" name="TextBox 13">
            <a:extLst>
              <a:ext uri="{FF2B5EF4-FFF2-40B4-BE49-F238E27FC236}">
                <a16:creationId xmlns:a16="http://schemas.microsoft.com/office/drawing/2014/main" id="{D475BF4A-96E0-424A-AF92-FD562D836147}"/>
              </a:ext>
            </a:extLst>
          </p:cNvPr>
          <p:cNvSpPr txBox="1"/>
          <p:nvPr/>
        </p:nvSpPr>
        <p:spPr>
          <a:xfrm>
            <a:off x="571500" y="2085262"/>
            <a:ext cx="5406887" cy="2308324"/>
          </a:xfrm>
          <a:prstGeom prst="rect">
            <a:avLst/>
          </a:prstGeom>
          <a:noFill/>
        </p:spPr>
        <p:txBody>
          <a:bodyPr wrap="square" lIns="0" rIns="0" rtlCol="0">
            <a:spAutoFit/>
          </a:bodyPr>
          <a:lstStyle/>
          <a:p>
            <a:r>
              <a:rPr>
                <a:latin typeface="Segoe UI" panose="020B0502040204020203" pitchFamily="34" charset="0"/>
                <a:cs typeface="Segoe UI" panose="020B0502040204020203" pitchFamily="34" charset="0"/>
              </a:rPr>
              <a:t>We love hearing from our customers and your involvement will help shape the future of Excel. If you're willing to be contacted to provide feedback and participate in future research studies, please sign up! </a:t>
            </a:r>
          </a:p>
          <a:p>
            <a:endParaRPr>
              <a:latin typeface="Segoe UI" panose="020B0502040204020203" pitchFamily="34" charset="0"/>
              <a:cs typeface="Segoe UI" panose="020B0502040204020203" pitchFamily="34" charset="0"/>
            </a:endParaRPr>
          </a:p>
          <a:p>
            <a:r>
              <a:rPr>
                <a:latin typeface="Segoe UI" panose="020B0502040204020203" pitchFamily="34" charset="0"/>
                <a:cs typeface="Segoe UI" panose="020B0502040204020203" pitchFamily="34" charset="0"/>
              </a:rPr>
              <a:t>Thank you for your time and consideration, </a:t>
            </a:r>
          </a:p>
          <a:p>
            <a:r>
              <a:rPr>
                <a:latin typeface="Segoe UI" panose="020B0502040204020203" pitchFamily="34" charset="0"/>
                <a:cs typeface="Segoe UI" panose="020B0502040204020203" pitchFamily="34" charset="0"/>
              </a:rPr>
              <a:t>Microsoft Excel Team</a:t>
            </a:r>
          </a:p>
        </p:txBody>
      </p:sp>
      <p:pic>
        <p:nvPicPr>
          <p:cNvPr id="16" name="Picture 15" descr="A picture containing drawing&#10;&#10;Description automatically generated">
            <a:extLst>
              <a:ext uri="{FF2B5EF4-FFF2-40B4-BE49-F238E27FC236}">
                <a16:creationId xmlns:a16="http://schemas.microsoft.com/office/drawing/2014/main" id="{3AFED11F-9073-4DB8-930C-3CF7DEC1AEB7}"/>
              </a:ext>
            </a:extLst>
          </p:cNvPr>
          <p:cNvPicPr>
            <a:picLocks noChangeAspect="1"/>
          </p:cNvPicPr>
          <p:nvPr/>
        </p:nvPicPr>
        <p:blipFill rotWithShape="1">
          <a:blip r:embed="rId4">
            <a:extLst>
              <a:ext uri="{28A0092B-C50C-407E-A947-70E740481C1C}">
                <a14:useLocalDpi xmlns:a14="http://schemas.microsoft.com/office/drawing/2010/main" val="0"/>
              </a:ext>
            </a:extLst>
          </a:blip>
          <a:srcRect l="10574" t="26566" r="10480" b="26284"/>
          <a:stretch/>
        </p:blipFill>
        <p:spPr>
          <a:xfrm>
            <a:off x="325498" y="6256810"/>
            <a:ext cx="1498398" cy="329184"/>
          </a:xfrm>
          <a:prstGeom prst="rect">
            <a:avLst/>
          </a:prstGeom>
        </p:spPr>
      </p:pic>
    </p:spTree>
    <p:extLst>
      <p:ext uri="{BB962C8B-B14F-4D97-AF65-F5344CB8AC3E}">
        <p14:creationId xmlns:p14="http://schemas.microsoft.com/office/powerpoint/2010/main" val="2033397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Optional Last Slides">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5003E-186F-41AA-B832-FDF024FD3E08}"/>
              </a:ext>
            </a:extLst>
          </p:cNvPr>
          <p:cNvSpPr txBox="1"/>
          <p:nvPr/>
        </p:nvSpPr>
        <p:spPr>
          <a:xfrm>
            <a:off x="1101970" y="476660"/>
            <a:ext cx="9988061" cy="3631763"/>
          </a:xfrm>
          <a:prstGeom prst="rect">
            <a:avLst/>
          </a:prstGeom>
          <a:noFill/>
        </p:spPr>
        <p:txBody>
          <a:bodyPr wrap="square" rtlCol="0">
            <a:spAutoFit/>
          </a:bodyPr>
          <a:lstStyle/>
          <a:p>
            <a:pPr algn="ctr">
              <a:lnSpc>
                <a:spcPts val="13800"/>
              </a:lnSpc>
            </a:pPr>
            <a:r>
              <a:rPr sz="13800"/>
              <a:t>OPTIONAL</a:t>
            </a:r>
            <a:br>
              <a:rPr sz="13800"/>
            </a:br>
            <a:r>
              <a:rPr sz="13800"/>
              <a:t>LAST SLIDES</a:t>
            </a:r>
          </a:p>
        </p:txBody>
      </p:sp>
      <p:sp>
        <p:nvSpPr>
          <p:cNvPr id="7" name="TextBox 6">
            <a:extLst>
              <a:ext uri="{FF2B5EF4-FFF2-40B4-BE49-F238E27FC236}">
                <a16:creationId xmlns:a16="http://schemas.microsoft.com/office/drawing/2014/main" id="{F7A572FA-2598-45B3-8A66-908068D56DF8}"/>
              </a:ext>
            </a:extLst>
          </p:cNvPr>
          <p:cNvSpPr txBox="1"/>
          <p:nvPr/>
        </p:nvSpPr>
        <p:spPr>
          <a:xfrm>
            <a:off x="2257864" y="4233118"/>
            <a:ext cx="7676271" cy="1754326"/>
          </a:xfrm>
          <a:prstGeom prst="rect">
            <a:avLst/>
          </a:prstGeom>
          <a:noFill/>
        </p:spPr>
        <p:txBody>
          <a:bodyPr wrap="square" rtlCol="0">
            <a:spAutoFit/>
          </a:bodyPr>
          <a:lstStyle/>
          <a:p>
            <a:pPr algn="ctr"/>
            <a:r>
              <a:rPr sz="5400"/>
              <a:t>Choose either with or without the MVP logo.</a:t>
            </a:r>
          </a:p>
        </p:txBody>
      </p:sp>
    </p:spTree>
    <p:extLst>
      <p:ext uri="{BB962C8B-B14F-4D97-AF65-F5344CB8AC3E}">
        <p14:creationId xmlns:p14="http://schemas.microsoft.com/office/powerpoint/2010/main" val="112337172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Last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9FA8607-BB4B-4C4A-AD13-1C7C79353516}"/>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26977131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Last Slid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A picture containing food&#10;&#10;Description automatically generated">
            <a:extLst>
              <a:ext uri="{FF2B5EF4-FFF2-40B4-BE49-F238E27FC236}">
                <a16:creationId xmlns:a16="http://schemas.microsoft.com/office/drawing/2014/main" id="{9A2D0191-3B3F-4FCB-9D8E-37A6B4E1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012" y="770647"/>
            <a:ext cx="1815667" cy="83096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sp>
        <p:nvSpPr>
          <p:cNvPr id="4" name="Rectangle 3">
            <a:extLst>
              <a:ext uri="{FF2B5EF4-FFF2-40B4-BE49-F238E27FC236}">
                <a16:creationId xmlns:a16="http://schemas.microsoft.com/office/drawing/2014/main" id="{F2F4A9DF-9140-420B-BB59-BFDB0E6CBA68}"/>
              </a:ext>
            </a:extLst>
          </p:cNvPr>
          <p:cNvSpPr/>
          <p:nvPr/>
        </p:nvSpPr>
        <p:spPr>
          <a:xfrm>
            <a:off x="9270609" y="5120640"/>
            <a:ext cx="2002070" cy="966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5D8EA15D-4B7E-4C65-B62C-D0AC8AA2ABF4}"/>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326926305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No MVP Logo)">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Picture 4" descr="A picture containing drawing&#10;&#10;Description automatically generated">
            <a:extLst>
              <a:ext uri="{FF2B5EF4-FFF2-40B4-BE49-F238E27FC236}">
                <a16:creationId xmlns:a16="http://schemas.microsoft.com/office/drawing/2014/main" id="{6C2C4B7D-05BB-490C-BC25-46A6A033CA40}"/>
              </a:ext>
            </a:extLst>
          </p:cNvPr>
          <p:cNvPicPr>
            <a:picLocks noChangeAspect="1"/>
          </p:cNvPicPr>
          <p:nvPr/>
        </p:nvPicPr>
        <p:blipFill rotWithShape="1">
          <a:blip r:embed="rId3">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AA7831-F90F-4EE3-844D-B4E851CBD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350" y="350616"/>
            <a:ext cx="3361248" cy="868680"/>
          </a:xfrm>
          <a:prstGeom prst="rect">
            <a:avLst/>
          </a:prstGeom>
        </p:spPr>
      </p:pic>
      <p:sp>
        <p:nvSpPr>
          <p:cNvPr id="4" name="Rectangle 3">
            <a:extLst>
              <a:ext uri="{FF2B5EF4-FFF2-40B4-BE49-F238E27FC236}">
                <a16:creationId xmlns:a16="http://schemas.microsoft.com/office/drawing/2014/main" id="{15D7161C-DF01-4BDE-8F36-2809D083E93F}"/>
              </a:ext>
            </a:extLst>
          </p:cNvPr>
          <p:cNvSpPr/>
          <p:nvPr/>
        </p:nvSpPr>
        <p:spPr>
          <a:xfrm>
            <a:off x="5367130" y="5804452"/>
            <a:ext cx="1524000"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3306346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Tree>
    <p:extLst>
      <p:ext uri="{BB962C8B-B14F-4D97-AF65-F5344CB8AC3E}">
        <p14:creationId xmlns:p14="http://schemas.microsoft.com/office/powerpoint/2010/main" val="16408743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No MVP Logo)">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63BE709-1459-4040-BF7A-2AEDC1D89F84}"/>
              </a:ext>
            </a:extLst>
          </p:cNvPr>
          <p:cNvSpPr/>
          <p:nvPr/>
        </p:nvSpPr>
        <p:spPr>
          <a:xfrm>
            <a:off x="8743950" y="0"/>
            <a:ext cx="3448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3075" y="1249299"/>
            <a:ext cx="6701222"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3075" y="4122708"/>
            <a:ext cx="6701222" cy="1655763"/>
          </a:xfrm>
        </p:spPr>
        <p:txBody>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229" y="2547794"/>
            <a:ext cx="1677450" cy="617684"/>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541" y="5296667"/>
            <a:ext cx="1524690" cy="6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67BBA5CC-FAF4-4E08-8278-0AD0DF83D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012" y="770647"/>
            <a:ext cx="1818147" cy="83210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CE25380-6E55-47FA-85FD-87DB89E728A5}"/>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9584541" y="4038351"/>
            <a:ext cx="1748131" cy="384048"/>
          </a:xfrm>
          <a:prstGeom prst="rect">
            <a:avLst/>
          </a:prstGeom>
        </p:spPr>
      </p:pic>
      <p:sp>
        <p:nvSpPr>
          <p:cNvPr id="4" name="Rectangle 3">
            <a:extLst>
              <a:ext uri="{FF2B5EF4-FFF2-40B4-BE49-F238E27FC236}">
                <a16:creationId xmlns:a16="http://schemas.microsoft.com/office/drawing/2014/main" id="{5023C813-74BA-4A66-8C67-35A2F0AC5DD8}"/>
              </a:ext>
            </a:extLst>
          </p:cNvPr>
          <p:cNvSpPr/>
          <p:nvPr/>
        </p:nvSpPr>
        <p:spPr>
          <a:xfrm>
            <a:off x="9364616" y="5183634"/>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6667802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Tree>
    <p:extLst>
      <p:ext uri="{BB962C8B-B14F-4D97-AF65-F5344CB8AC3E}">
        <p14:creationId xmlns:p14="http://schemas.microsoft.com/office/powerpoint/2010/main" val="1169958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Light (No MVP Logo)">
    <p:bg>
      <p:bgRef idx="1001">
        <a:schemeClr val="bg1"/>
      </p:bgRef>
    </p:bg>
    <p:spTree>
      <p:nvGrpSpPr>
        <p:cNvPr id="1" name=""/>
        <p:cNvGrpSpPr/>
        <p:nvPr/>
      </p:nvGrpSpPr>
      <p:grpSpPr>
        <a:xfrm>
          <a:off x="0" y="0"/>
          <a:ext cx="0" cy="0"/>
          <a:chOff x="0" y="0"/>
          <a:chExt cx="0" cy="0"/>
        </a:xfrm>
      </p:grpSpPr>
      <p:pic>
        <p:nvPicPr>
          <p:cNvPr id="8" name="Picture 7" descr="A picture containing object, clock&#10;&#10;Description automatically generated">
            <a:extLst>
              <a:ext uri="{FF2B5EF4-FFF2-40B4-BE49-F238E27FC236}">
                <a16:creationId xmlns:a16="http://schemas.microsoft.com/office/drawing/2014/main" id="{CD9A7315-B48F-4913-8123-FC19BEBED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96" y="350616"/>
            <a:ext cx="3329756" cy="868680"/>
          </a:xfrm>
          <a:prstGeom prst="rect">
            <a:avLst/>
          </a:prstGeom>
        </p:spPr>
      </p:pic>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1036540" y="1135973"/>
            <a:ext cx="9993410"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1036540" y="3848099"/>
            <a:ext cx="9993410" cy="111123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39"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647" y="5988033"/>
            <a:ext cx="1133193" cy="457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AB1253B-7109-4F3A-A03D-314008EB36A0}"/>
              </a:ext>
            </a:extLst>
          </p:cNvPr>
          <p:cNvPicPr>
            <a:picLocks noChangeAspect="1"/>
          </p:cNvPicPr>
          <p:nvPr/>
        </p:nvPicPr>
        <p:blipFill rotWithShape="1">
          <a:blip r:embed="rId6">
            <a:extLst>
              <a:ext uri="{28A0092B-C50C-407E-A947-70E740481C1C}">
                <a14:useLocalDpi xmlns:a14="http://schemas.microsoft.com/office/drawing/2010/main" val="0"/>
              </a:ext>
            </a:extLst>
          </a:blip>
          <a:srcRect l="10574" t="26566" r="10480" b="26284"/>
          <a:stretch/>
        </p:blipFill>
        <p:spPr>
          <a:xfrm>
            <a:off x="3158893" y="6033516"/>
            <a:ext cx="1748131" cy="384048"/>
          </a:xfrm>
          <a:prstGeom prst="rect">
            <a:avLst/>
          </a:prstGeom>
        </p:spPr>
      </p:pic>
      <p:sp>
        <p:nvSpPr>
          <p:cNvPr id="4" name="Rectangle 3">
            <a:extLst>
              <a:ext uri="{FF2B5EF4-FFF2-40B4-BE49-F238E27FC236}">
                <a16:creationId xmlns:a16="http://schemas.microsoft.com/office/drawing/2014/main" id="{295FFB38-9505-4E29-A443-885A7E102159}"/>
              </a:ext>
            </a:extLst>
          </p:cNvPr>
          <p:cNvSpPr/>
          <p:nvPr/>
        </p:nvSpPr>
        <p:spPr>
          <a:xfrm>
            <a:off x="5316922" y="5988033"/>
            <a:ext cx="196805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937151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483830"/>
            <a:ext cx="2771775" cy="2770188"/>
          </a:xfrm>
          <a:prstGeom prst="ellipse">
            <a:avLst/>
          </a:prstGeom>
          <a:solidFill>
            <a:schemeClr val="bg1">
              <a:lumMod val="50000"/>
              <a:lumOff val="50000"/>
            </a:schemeClr>
          </a:solidFill>
          <a:effectLst>
            <a:outerShdw blurRad="127000" dist="50800" dir="2700000" algn="tl" rotWithShape="0">
              <a:prstClr val="black">
                <a:alpha val="25000"/>
              </a:prstClr>
            </a:outerShdw>
          </a:effectLst>
        </p:spPr>
        <p:txBody>
          <a:bodyPr/>
          <a:lstStyle>
            <a:lvl1pPr marL="0" indent="0" algn="ctr">
              <a:spcBef>
                <a:spcPts val="0"/>
              </a:spcBef>
              <a:buNone/>
              <a:defRPr sz="1600"/>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43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5">
            <a:extLst>
              <a:ext uri="{28A0092B-C50C-407E-A947-70E740481C1C}">
                <a14:useLocalDpi xmlns:a14="http://schemas.microsoft.com/office/drawing/2010/main" val="0"/>
              </a:ext>
            </a:extLst>
          </a:blip>
          <a:srcRect l="10574" t="26566" r="10480" b="26284"/>
          <a:stretch/>
        </p:blipFill>
        <p:spPr>
          <a:xfrm>
            <a:off x="8473467" y="6033516"/>
            <a:ext cx="1748131" cy="384048"/>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Tree>
    <p:extLst>
      <p:ext uri="{BB962C8B-B14F-4D97-AF65-F5344CB8AC3E}">
        <p14:creationId xmlns:p14="http://schemas.microsoft.com/office/powerpoint/2010/main" val="419273258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Picture (No MVP Logo)">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7062857-46A4-4A52-BDF9-7C0518A396A1}"/>
              </a:ext>
            </a:extLst>
          </p:cNvPr>
          <p:cNvSpPr>
            <a:spLocks noGrp="1"/>
          </p:cNvSpPr>
          <p:nvPr>
            <p:ph type="pic" sz="quarter" idx="10"/>
          </p:nvPr>
        </p:nvSpPr>
        <p:spPr>
          <a:xfrm>
            <a:off x="954088" y="509587"/>
            <a:ext cx="2771775" cy="2770188"/>
          </a:xfrm>
          <a:prstGeom prst="ellipse">
            <a:avLst/>
          </a:prstGeom>
          <a:blipFill dpi="0" rotWithShape="1">
            <a:blip r:embed="rId3"/>
            <a:srcRect/>
            <a:tile tx="-7613650" ty="-1822450" sx="69000" sy="69000" flip="none" algn="tl"/>
          </a:blipFill>
          <a:effectLst>
            <a:outerShdw blurRad="127000" dist="50800" dir="2700000" algn="tl" rotWithShape="0">
              <a:prstClr val="black">
                <a:alpha val="25000"/>
              </a:prstClr>
            </a:outerShdw>
          </a:effectLst>
        </p:spPr>
        <p:txBody>
          <a:bodyPr/>
          <a:lstStyle>
            <a:lvl1pPr algn="ctr">
              <a:buNone/>
              <a:defRPr/>
            </a:lvl1pPr>
          </a:lstStyle>
          <a:p>
            <a:endParaRPr/>
          </a:p>
        </p:txBody>
      </p:sp>
      <p:sp>
        <p:nvSpPr>
          <p:cNvPr id="14" name="Rectangle 13">
            <a:extLst>
              <a:ext uri="{FF2B5EF4-FFF2-40B4-BE49-F238E27FC236}">
                <a16:creationId xmlns:a16="http://schemas.microsoft.com/office/drawing/2014/main" id="{1EFDF83D-EFAE-4512-9786-18AF5EDE4C7F}"/>
              </a:ext>
            </a:extLst>
          </p:cNvPr>
          <p:cNvSpPr/>
          <p:nvPr/>
        </p:nvSpPr>
        <p:spPr>
          <a:xfrm>
            <a:off x="0" y="5562600"/>
            <a:ext cx="12192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Do not remove" hidden="1">
            <a:extLst>
              <a:ext uri="{FF2B5EF4-FFF2-40B4-BE49-F238E27FC236}">
                <a16:creationId xmlns:a16="http://schemas.microsoft.com/office/drawing/2014/main" id="{32E892C0-CE25-41CF-9CE3-6D599184E6EE}"/>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55E3F4EE-93CF-4157-BA25-FC3CD07AD5AB}"/>
              </a:ext>
            </a:extLst>
          </p:cNvPr>
          <p:cNvSpPr>
            <a:spLocks noGrp="1"/>
          </p:cNvSpPr>
          <p:nvPr>
            <p:ph type="ctrTitle"/>
          </p:nvPr>
        </p:nvSpPr>
        <p:spPr>
          <a:xfrm>
            <a:off x="4081463" y="892175"/>
            <a:ext cx="6948486" cy="2387600"/>
          </a:xfrm>
        </p:spPr>
        <p:txBody>
          <a:bodyPr anchor="b">
            <a:noAutofit/>
          </a:bodyPr>
          <a:lstStyle>
            <a:lvl1pPr algn="l">
              <a:defRPr sz="5400" cap="all" baseline="0">
                <a:solidFill>
                  <a:schemeClr val="tx1"/>
                </a:solidFill>
              </a:defRPr>
            </a:lvl1pPr>
          </a:lstStyle>
          <a:p>
            <a:r>
              <a:t>Click to edit Master title style</a:t>
            </a:r>
          </a:p>
        </p:txBody>
      </p:sp>
      <p:sp>
        <p:nvSpPr>
          <p:cNvPr id="3" name="Subtitle 2">
            <a:extLst>
              <a:ext uri="{FF2B5EF4-FFF2-40B4-BE49-F238E27FC236}">
                <a16:creationId xmlns:a16="http://schemas.microsoft.com/office/drawing/2014/main" id="{7C89470E-9316-444D-9CD6-8B9D5F51C6B5}"/>
              </a:ext>
            </a:extLst>
          </p:cNvPr>
          <p:cNvSpPr>
            <a:spLocks noGrp="1"/>
          </p:cNvSpPr>
          <p:nvPr>
            <p:ph type="subTitle" idx="1"/>
          </p:nvPr>
        </p:nvSpPr>
        <p:spPr>
          <a:xfrm>
            <a:off x="4081463" y="3578225"/>
            <a:ext cx="6948486" cy="1655763"/>
          </a:xfrm>
        </p:spPr>
        <p:txBody>
          <a:bodyPr/>
          <a:lstStyle>
            <a:lvl1pPr marL="0" indent="0" algn="l">
              <a:spcBef>
                <a:spcPts val="0"/>
              </a:spcBef>
              <a:buNone/>
              <a:defRPr sz="2800" b="0" i="0" u="none"/>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9" name="Picture 8" descr="A picture containing clipart&#10;&#10;Description automatically generated">
            <a:extLst>
              <a:ext uri="{FF2B5EF4-FFF2-40B4-BE49-F238E27FC236}">
                <a16:creationId xmlns:a16="http://schemas.microsoft.com/office/drawing/2014/main" id="{EC0D5CB0-F22D-417A-B402-294BC78BC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653" y="5988033"/>
            <a:ext cx="1241622" cy="457200"/>
          </a:xfrm>
          <a:prstGeom prst="rect">
            <a:avLst/>
          </a:prstGeom>
        </p:spPr>
      </p:pic>
      <p:pic>
        <p:nvPicPr>
          <p:cNvPr id="10" name="Picture 9">
            <a:extLst>
              <a:ext uri="{FF2B5EF4-FFF2-40B4-BE49-F238E27FC236}">
                <a16:creationId xmlns:a16="http://schemas.microsoft.com/office/drawing/2014/main" id="{FBACFDC1-3405-4339-B35E-EF00E4E5C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108" y="5988033"/>
            <a:ext cx="1133193" cy="457200"/>
          </a:xfrm>
          <a:prstGeom prst="rect">
            <a:avLst/>
          </a:prstGeom>
        </p:spPr>
      </p:pic>
      <p:pic>
        <p:nvPicPr>
          <p:cNvPr id="5" name="Picture 4" descr="A picture containing object, clock&#10;&#10;Description automatically generated">
            <a:extLst>
              <a:ext uri="{FF2B5EF4-FFF2-40B4-BE49-F238E27FC236}">
                <a16:creationId xmlns:a16="http://schemas.microsoft.com/office/drawing/2014/main" id="{1E582647-0F7B-4AE5-8CB4-B307CDF8E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681" y="5919842"/>
            <a:ext cx="2278254" cy="594360"/>
          </a:xfrm>
          <a:prstGeom prst="rect">
            <a:avLst/>
          </a:prstGeom>
        </p:spPr>
      </p:pic>
      <p:sp>
        <p:nvSpPr>
          <p:cNvPr id="4" name="Rectangle 3">
            <a:extLst>
              <a:ext uri="{FF2B5EF4-FFF2-40B4-BE49-F238E27FC236}">
                <a16:creationId xmlns:a16="http://schemas.microsoft.com/office/drawing/2014/main" id="{84588615-368F-4C6E-AFC8-D60960C241E2}"/>
              </a:ext>
            </a:extLst>
          </p:cNvPr>
          <p:cNvSpPr/>
          <p:nvPr/>
        </p:nvSpPr>
        <p:spPr>
          <a:xfrm>
            <a:off x="10439616" y="5799578"/>
            <a:ext cx="1709116" cy="834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 name="Picture 16" descr="A picture containing drawing&#10;&#10;Description automatically generated">
            <a:extLst>
              <a:ext uri="{FF2B5EF4-FFF2-40B4-BE49-F238E27FC236}">
                <a16:creationId xmlns:a16="http://schemas.microsoft.com/office/drawing/2014/main" id="{3613AB80-0830-4545-8F72-FCC6F54C3B99}"/>
              </a:ext>
            </a:extLst>
          </p:cNvPr>
          <p:cNvPicPr>
            <a:picLocks noChangeAspect="1"/>
          </p:cNvPicPr>
          <p:nvPr/>
        </p:nvPicPr>
        <p:blipFill rotWithShape="1">
          <a:blip r:embed="rId7">
            <a:extLst>
              <a:ext uri="{28A0092B-C50C-407E-A947-70E740481C1C}">
                <a14:useLocalDpi xmlns:a14="http://schemas.microsoft.com/office/drawing/2010/main" val="0"/>
              </a:ext>
            </a:extLst>
          </a:blip>
          <a:srcRect l="10574" t="26566" r="10480" b="26284"/>
          <a:stretch/>
        </p:blipFill>
        <p:spPr>
          <a:xfrm>
            <a:off x="9317820" y="6033516"/>
            <a:ext cx="1748131" cy="384048"/>
          </a:xfrm>
          <a:prstGeom prst="rect">
            <a:avLst/>
          </a:prstGeom>
        </p:spPr>
      </p:pic>
    </p:spTree>
    <p:extLst>
      <p:ext uri="{BB962C8B-B14F-4D97-AF65-F5344CB8AC3E}">
        <p14:creationId xmlns:p14="http://schemas.microsoft.com/office/powerpoint/2010/main" val="12143535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object, clock&#10;&#10;Description automatically generated">
            <a:extLst>
              <a:ext uri="{FF2B5EF4-FFF2-40B4-BE49-F238E27FC236}">
                <a16:creationId xmlns:a16="http://schemas.microsoft.com/office/drawing/2014/main" id="{0F78D692-E840-4BEE-9278-2EEF8D8717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311" y="6155690"/>
            <a:ext cx="2278256" cy="594360"/>
          </a:xfrm>
          <a:prstGeom prst="rect">
            <a:avLst/>
          </a:prstGeom>
        </p:spPr>
      </p:pic>
      <p:sp>
        <p:nvSpPr>
          <p:cNvPr id="2" name="Title Placeholder 1">
            <a:extLst>
              <a:ext uri="{FF2B5EF4-FFF2-40B4-BE49-F238E27FC236}">
                <a16:creationId xmlns:a16="http://schemas.microsoft.com/office/drawing/2014/main" id="{DBD031F4-9A09-4802-B649-CCD98C218F0E}"/>
              </a:ext>
            </a:extLst>
          </p:cNvPr>
          <p:cNvSpPr>
            <a:spLocks noGrp="1"/>
          </p:cNvSpPr>
          <p:nvPr>
            <p:ph type="title"/>
          </p:nvPr>
        </p:nvSpPr>
        <p:spPr>
          <a:xfrm>
            <a:off x="571500" y="269875"/>
            <a:ext cx="11049000" cy="949325"/>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3AFB62D3-847B-4456-86DC-15E150E9B1A9}"/>
              </a:ext>
            </a:extLst>
          </p:cNvPr>
          <p:cNvSpPr>
            <a:spLocks noGrp="1"/>
          </p:cNvSpPr>
          <p:nvPr>
            <p:ph type="body" idx="1"/>
          </p:nvPr>
        </p:nvSpPr>
        <p:spPr>
          <a:xfrm>
            <a:off x="571500" y="1562101"/>
            <a:ext cx="11049000" cy="4495799"/>
          </a:xfrm>
          <a:prstGeom prst="rect">
            <a:avLst/>
          </a:prstGeom>
        </p:spPr>
        <p:txBody>
          <a:bodyPr vert="horz" lIns="0" tIns="0" rIns="0" bIns="0" rtlCol="0">
            <a:no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D8DBDA85-5B1D-40E1-8D1C-691F2D2C651D}"/>
              </a:ext>
            </a:extLst>
          </p:cNvPr>
          <p:cNvSpPr>
            <a:spLocks noGrp="1"/>
          </p:cNvSpPr>
          <p:nvPr>
            <p:ph type="dt" sz="half" idx="2"/>
          </p:nvPr>
        </p:nvSpPr>
        <p:spPr>
          <a:xfrm>
            <a:off x="8235241" y="6356350"/>
            <a:ext cx="2743200" cy="365125"/>
          </a:xfrm>
          <a:prstGeom prst="rect">
            <a:avLst/>
          </a:prstGeom>
        </p:spPr>
        <p:txBody>
          <a:bodyPr vert="horz" lIns="0" tIns="0" rIns="0" bIns="0" rtlCol="0" anchor="ctr"/>
          <a:lstStyle>
            <a:lvl1pPr algn="r">
              <a:defRPr sz="1000">
                <a:solidFill>
                  <a:schemeClr val="bg1">
                    <a:lumMod val="50000"/>
                  </a:schemeClr>
                </a:solidFill>
              </a:defRPr>
            </a:lvl1pPr>
          </a:lstStyle>
          <a:p>
            <a:endParaRPr/>
          </a:p>
        </p:txBody>
      </p:sp>
      <p:sp>
        <p:nvSpPr>
          <p:cNvPr id="5" name="Footer Placeholder 4">
            <a:extLst>
              <a:ext uri="{FF2B5EF4-FFF2-40B4-BE49-F238E27FC236}">
                <a16:creationId xmlns:a16="http://schemas.microsoft.com/office/drawing/2014/main" id="{C557CD64-4412-4C9A-9B6A-8779C3C6BA34}"/>
              </a:ext>
            </a:extLst>
          </p:cNvPr>
          <p:cNvSpPr>
            <a:spLocks noGrp="1"/>
          </p:cNvSpPr>
          <p:nvPr>
            <p:ph type="ftr" sz="quarter" idx="3"/>
          </p:nvPr>
        </p:nvSpPr>
        <p:spPr>
          <a:xfrm>
            <a:off x="3956759" y="6356350"/>
            <a:ext cx="4278482" cy="365125"/>
          </a:xfrm>
          <a:prstGeom prst="rect">
            <a:avLst/>
          </a:prstGeom>
        </p:spPr>
        <p:txBody>
          <a:bodyPr vert="horz" lIns="0" tIns="0" rIns="0" bIns="0" rtlCol="0" anchor="ctr"/>
          <a:lstStyle>
            <a:lvl1pPr algn="ctr">
              <a:defRPr sz="1600">
                <a:solidFill>
                  <a:schemeClr val="bg1">
                    <a:lumMod val="50000"/>
                  </a:schemeClr>
                </a:solidFill>
              </a:defRPr>
            </a:lvl1pPr>
          </a:lstStyle>
          <a:p>
            <a:endParaRPr/>
          </a:p>
        </p:txBody>
      </p:sp>
      <p:sp>
        <p:nvSpPr>
          <p:cNvPr id="6" name="Slide Number Placeholder 5">
            <a:extLst>
              <a:ext uri="{FF2B5EF4-FFF2-40B4-BE49-F238E27FC236}">
                <a16:creationId xmlns:a16="http://schemas.microsoft.com/office/drawing/2014/main" id="{3F919A69-30DF-4D6B-8AAC-54834B69702F}"/>
              </a:ext>
            </a:extLst>
          </p:cNvPr>
          <p:cNvSpPr>
            <a:spLocks noGrp="1"/>
          </p:cNvSpPr>
          <p:nvPr>
            <p:ph type="sldNum" sz="quarter" idx="4"/>
          </p:nvPr>
        </p:nvSpPr>
        <p:spPr>
          <a:xfrm>
            <a:off x="11013742" y="6356350"/>
            <a:ext cx="606757" cy="365125"/>
          </a:xfrm>
          <a:prstGeom prst="rect">
            <a:avLst/>
          </a:prstGeom>
        </p:spPr>
        <p:txBody>
          <a:bodyPr vert="horz" lIns="0" tIns="0" rIns="0" bIns="0" rtlCol="0" anchor="ctr"/>
          <a:lstStyle>
            <a:lvl1pPr algn="r">
              <a:defRPr sz="1000">
                <a:solidFill>
                  <a:schemeClr val="bg1">
                    <a:lumMod val="50000"/>
                  </a:schemeClr>
                </a:solidFill>
              </a:defRPr>
            </a:lvl1pPr>
          </a:lstStyle>
          <a:p>
            <a:fld id="{1CF0E537-68B6-4488-A8E7-FE95F1460E3D}" type="slidenum">
              <a:rPr/>
              <a:pPr/>
              <a:t>‹#›</a:t>
            </a:fld>
            <a:endParaRPr/>
          </a:p>
        </p:txBody>
      </p:sp>
    </p:spTree>
    <p:extLst>
      <p:ext uri="{BB962C8B-B14F-4D97-AF65-F5344CB8AC3E}">
        <p14:creationId xmlns:p14="http://schemas.microsoft.com/office/powerpoint/2010/main" val="4214897486"/>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8" r:id="rId3"/>
    <p:sldLayoutId id="2147483675" r:id="rId4"/>
    <p:sldLayoutId id="2147483689" r:id="rId5"/>
    <p:sldLayoutId id="2147483677" r:id="rId6"/>
    <p:sldLayoutId id="2147483690" r:id="rId7"/>
    <p:sldLayoutId id="2147483671" r:id="rId8"/>
    <p:sldLayoutId id="2147483691" r:id="rId9"/>
    <p:sldLayoutId id="2147483687" r:id="rId10"/>
    <p:sldLayoutId id="2147483650" r:id="rId11"/>
    <p:sldLayoutId id="2147483654" r:id="rId12"/>
    <p:sldLayoutId id="2147483655" r:id="rId13"/>
    <p:sldLayoutId id="2147483652" r:id="rId14"/>
    <p:sldLayoutId id="2147483656" r:id="rId15"/>
    <p:sldLayoutId id="2147483679" r:id="rId16"/>
    <p:sldLayoutId id="2147483684" r:id="rId17"/>
    <p:sldLayoutId id="2147483678" r:id="rId18"/>
    <p:sldLayoutId id="2147483660" r:id="rId19"/>
    <p:sldLayoutId id="2147483662" r:id="rId20"/>
    <p:sldLayoutId id="2147483683" r:id="rId21"/>
    <p:sldLayoutId id="2147483685" r:id="rId22"/>
    <p:sldLayoutId id="2147483686" r:id="rId23"/>
    <p:sldLayoutId id="2147483682" r:id="rId24"/>
    <p:sldLayoutId id="2147483680" r:id="rId25"/>
    <p:sldLayoutId id="2147483681" r:id="rId26"/>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rgbClr val="A5A5A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rgbClr val="A5A5A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2000" kern="1200">
          <a:solidFill>
            <a:schemeClr val="tx1"/>
          </a:solidFill>
          <a:latin typeface="+mn-lt"/>
          <a:ea typeface="+mn-ea"/>
          <a:cs typeface="+mn-cs"/>
        </a:defRPr>
      </a:lvl3pPr>
      <a:lvl4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6pPr>
      <a:lvl7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7pPr>
      <a:lvl8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8pPr>
      <a:lvl9pPr marL="1143000" indent="-228600" algn="l" defTabSz="914400" rtl="0" eaLnBrk="1" latinLnBrk="0" hangingPunct="1">
        <a:lnSpc>
          <a:spcPct val="100000"/>
        </a:lnSpc>
        <a:spcBef>
          <a:spcPts val="600"/>
        </a:spcBef>
        <a:buClr>
          <a:srgbClr val="A5A5A5"/>
        </a:buClr>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A4A3A4"/>
          </p15:clr>
        </p15:guide>
        <p15:guide id="2" pos="360">
          <p15:clr>
            <a:srgbClr val="A4A3A4"/>
          </p15:clr>
        </p15:guide>
        <p15:guide id="3" pos="7320">
          <p15:clr>
            <a:srgbClr val="A4A3A4"/>
          </p15:clr>
        </p15:guide>
        <p15:guide id="4" orient="horz" pos="984">
          <p15:clr>
            <a:srgbClr val="A4A3A4"/>
          </p15:clr>
        </p15:guide>
        <p15:guide id="5" orient="horz" pos="3816">
          <p15:clr>
            <a:srgbClr val="A4A3A4"/>
          </p15:clr>
        </p15:guide>
        <p15:guide id="6" orient="horz" pos="3672">
          <p15:clr>
            <a:srgbClr val="A4A3A4"/>
          </p15:clr>
        </p15:guide>
        <p15:guide id="7" pos="3840">
          <p15:clr>
            <a:srgbClr val="A4A3A4"/>
          </p15:clr>
        </p15:guide>
        <p15:guide id="8" orient="horz" pos="21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t.ly/SessionEvaluationSurvey"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roger@technology4u.co.uk"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F45E-D0F3-4CE4-8B56-35C70E94991A}"/>
              </a:ext>
            </a:extLst>
          </p:cNvPr>
          <p:cNvSpPr>
            <a:spLocks noGrp="1"/>
          </p:cNvSpPr>
          <p:nvPr>
            <p:ph type="ctrTitle"/>
          </p:nvPr>
        </p:nvSpPr>
        <p:spPr>
          <a:xfrm>
            <a:off x="4076701" y="483830"/>
            <a:ext cx="7691437" cy="2127250"/>
          </a:xfrm>
        </p:spPr>
        <p:txBody>
          <a:bodyPr/>
          <a:lstStyle/>
          <a:p>
            <a:r>
              <a:rPr lang="en-US" sz="4400" dirty="0"/>
              <a:t>Creating the Ultimate Dynamic Crosstab Report with Array formulae</a:t>
            </a:r>
          </a:p>
        </p:txBody>
      </p:sp>
      <p:sp>
        <p:nvSpPr>
          <p:cNvPr id="3" name="Subtitle 2">
            <a:extLst>
              <a:ext uri="{FF2B5EF4-FFF2-40B4-BE49-F238E27FC236}">
                <a16:creationId xmlns:a16="http://schemas.microsoft.com/office/drawing/2014/main" id="{BFE29C0C-B92E-42C2-868D-D0B66450AA97}"/>
              </a:ext>
            </a:extLst>
          </p:cNvPr>
          <p:cNvSpPr>
            <a:spLocks noGrp="1"/>
          </p:cNvSpPr>
          <p:nvPr>
            <p:ph type="subTitle" idx="1"/>
          </p:nvPr>
        </p:nvSpPr>
        <p:spPr>
          <a:xfrm>
            <a:off x="4081463" y="3333751"/>
            <a:ext cx="6948486" cy="2009774"/>
          </a:xfrm>
        </p:spPr>
        <p:txBody>
          <a:bodyPr/>
          <a:lstStyle/>
          <a:p>
            <a:r>
              <a:rPr lang="en-US" dirty="0"/>
              <a:t>Roger Govier</a:t>
            </a:r>
          </a:p>
          <a:p>
            <a:pPr>
              <a:spcBef>
                <a:spcPts val="1200"/>
              </a:spcBef>
            </a:pPr>
            <a:r>
              <a:rPr lang="en-US" sz="1800" dirty="0"/>
              <a:t>Microsoft Excel MVP     2007 – 2021</a:t>
            </a:r>
          </a:p>
          <a:p>
            <a:pPr>
              <a:spcBef>
                <a:spcPts val="1200"/>
              </a:spcBef>
            </a:pPr>
            <a:br>
              <a:rPr lang="en-US" sz="1800" dirty="0"/>
            </a:br>
            <a:r>
              <a:rPr lang="en-US" sz="1800" dirty="0"/>
              <a:t>roger@technology4u.co.uk</a:t>
            </a:r>
          </a:p>
          <a:p>
            <a:pPr>
              <a:spcBef>
                <a:spcPts val="1200"/>
              </a:spcBef>
            </a:pPr>
            <a:r>
              <a:rPr lang="en-US" sz="1800" dirty="0"/>
              <a:t>Twitter  @rgovier  |  linkedin.com/in/rogergovier</a:t>
            </a:r>
          </a:p>
        </p:txBody>
      </p:sp>
      <p:pic>
        <p:nvPicPr>
          <p:cNvPr id="7" name="Picture Placeholder 6">
            <a:extLst>
              <a:ext uri="{FF2B5EF4-FFF2-40B4-BE49-F238E27FC236}">
                <a16:creationId xmlns:a16="http://schemas.microsoft.com/office/drawing/2014/main" id="{B299F0F4-1A86-42F0-A529-C43C0E2F1D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1239490" y="483830"/>
            <a:ext cx="2200970" cy="2770188"/>
          </a:xfrm>
        </p:spPr>
      </p:pic>
    </p:spTree>
    <p:extLst>
      <p:ext uri="{BB962C8B-B14F-4D97-AF65-F5344CB8AC3E}">
        <p14:creationId xmlns:p14="http://schemas.microsoft.com/office/powerpoint/2010/main" val="368839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My name is Roger Govier and I live in Wales in the UK.</a:t>
            </a:r>
          </a:p>
          <a:p>
            <a:r>
              <a:rPr lang="en-US" dirty="0"/>
              <a:t>I run a consultancy business called Technology 4 U and I have made my living entirely from Excel and VBA since 1996</a:t>
            </a:r>
          </a:p>
          <a:p>
            <a:r>
              <a:rPr lang="en-US" dirty="0"/>
              <a:t>In 2007, Microsoft awarded me MVP status for Excel, and I have been re-awarded 14 times since then. </a:t>
            </a:r>
          </a:p>
          <a:p>
            <a:r>
              <a:rPr lang="en-US" dirty="0"/>
              <a:t>I first got involved with spreadsheets around 1982, with </a:t>
            </a:r>
            <a:r>
              <a:rPr lang="en-US" dirty="0" err="1"/>
              <a:t>Visicalc</a:t>
            </a:r>
            <a:r>
              <a:rPr lang="en-US" dirty="0"/>
              <a:t> then Supercalc, Lotus 123, Quattro, Multiplan and then with every version of Excel up to the latest Microsoft 365.</a:t>
            </a:r>
          </a:p>
        </p:txBody>
      </p:sp>
    </p:spTree>
    <p:extLst>
      <p:ext uri="{BB962C8B-B14F-4D97-AF65-F5344CB8AC3E}">
        <p14:creationId xmlns:p14="http://schemas.microsoft.com/office/powerpoint/2010/main" val="215938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What am I going to talk about today?</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My first and favoured way of analysing data is with Pivot Tables</a:t>
            </a:r>
          </a:p>
          <a:p>
            <a:r>
              <a:rPr lang="en-US" dirty="0"/>
              <a:t>However, many people don’t like Pivot Tables because they don’t automatically refresh, or because they don’t understand them and think it is a “black box” where all the calculations take place.</a:t>
            </a:r>
          </a:p>
          <a:p>
            <a:r>
              <a:rPr lang="en-US" dirty="0"/>
              <a:t>We have been able to create Cross tab reports for years, by using functions like SUMIFS(), but you have to copy formulae across and down and change the criteria when you change Row or Column headings.</a:t>
            </a:r>
          </a:p>
          <a:p>
            <a:r>
              <a:rPr lang="en-US" dirty="0"/>
              <a:t>With the advent of Dynamic Arrays, all of this becomes much easier and I will show how to create totally Dynamic Cross tab reports</a:t>
            </a:r>
          </a:p>
        </p:txBody>
      </p:sp>
    </p:spTree>
    <p:extLst>
      <p:ext uri="{BB962C8B-B14F-4D97-AF65-F5344CB8AC3E}">
        <p14:creationId xmlns:p14="http://schemas.microsoft.com/office/powerpoint/2010/main" val="18361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479A-CCA7-4C17-9036-DC0B56EFA51C}"/>
              </a:ext>
            </a:extLst>
          </p:cNvPr>
          <p:cNvSpPr>
            <a:spLocks noGrp="1"/>
          </p:cNvSpPr>
          <p:nvPr>
            <p:ph type="title"/>
          </p:nvPr>
        </p:nvSpPr>
        <p:spPr/>
        <p:txBody>
          <a:bodyPr/>
          <a:lstStyle/>
          <a:p>
            <a:r>
              <a:rPr lang="en-US" dirty="0"/>
              <a:t>What Functions and features will I use?</a:t>
            </a:r>
          </a:p>
        </p:txBody>
      </p:sp>
      <p:sp>
        <p:nvSpPr>
          <p:cNvPr id="3" name="Content Placeholder 2">
            <a:extLst>
              <a:ext uri="{FF2B5EF4-FFF2-40B4-BE49-F238E27FC236}">
                <a16:creationId xmlns:a16="http://schemas.microsoft.com/office/drawing/2014/main" id="{6BCDF43D-8A18-4C0D-8AB0-FECEE13CC162}"/>
              </a:ext>
            </a:extLst>
          </p:cNvPr>
          <p:cNvSpPr>
            <a:spLocks noGrp="1"/>
          </p:cNvSpPr>
          <p:nvPr>
            <p:ph idx="1"/>
          </p:nvPr>
        </p:nvSpPr>
        <p:spPr/>
        <p:txBody>
          <a:bodyPr/>
          <a:lstStyle/>
          <a:p>
            <a:r>
              <a:rPr lang="en-US" dirty="0"/>
              <a:t>The main functions will be some of the new Dynamic Array functions, which only exist within Microsoft 365</a:t>
            </a:r>
          </a:p>
          <a:p>
            <a:r>
              <a:rPr lang="en-US" dirty="0"/>
              <a:t>This will include UNIQUE(), SORT(), TRANSPOSE() and SORTBY()</a:t>
            </a:r>
          </a:p>
          <a:p>
            <a:r>
              <a:rPr lang="en-US" dirty="0"/>
              <a:t>I will also make use of some existing functions which occur in most versions of Excel including INDIRECT(), SUMIFS() and CHOOSE()</a:t>
            </a:r>
          </a:p>
          <a:p>
            <a:r>
              <a:rPr lang="en-US" dirty="0"/>
              <a:t>I also make use of Named formulae, which are created on the formula tab with Name Manager</a:t>
            </a:r>
          </a:p>
        </p:txBody>
      </p:sp>
    </p:spTree>
    <p:extLst>
      <p:ext uri="{BB962C8B-B14F-4D97-AF65-F5344CB8AC3E}">
        <p14:creationId xmlns:p14="http://schemas.microsoft.com/office/powerpoint/2010/main" val="334665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5E0-462B-4CA9-B641-5B2AD025A834}"/>
              </a:ext>
            </a:extLst>
          </p:cNvPr>
          <p:cNvSpPr>
            <a:spLocks noGrp="1"/>
          </p:cNvSpPr>
          <p:nvPr>
            <p:ph type="title"/>
          </p:nvPr>
        </p:nvSpPr>
        <p:spPr>
          <a:xfrm>
            <a:off x="5886450" y="1097755"/>
            <a:ext cx="5314950" cy="4074319"/>
          </a:xfrm>
        </p:spPr>
        <p:txBody>
          <a:bodyPr anchor="ctr"/>
          <a:lstStyle/>
          <a:p>
            <a:r>
              <a:rPr lang="en-US" sz="4400" dirty="0"/>
              <a:t>You will be pleased to know, that’s the last of PowerPoint.</a:t>
            </a:r>
            <a:br>
              <a:rPr lang="en-US" sz="4400" dirty="0"/>
            </a:br>
            <a:br>
              <a:rPr lang="en-US" sz="4400" dirty="0"/>
            </a:br>
            <a:r>
              <a:rPr lang="en-US" sz="4400" dirty="0"/>
              <a:t>Now we will switch to Excel.</a:t>
            </a:r>
          </a:p>
        </p:txBody>
      </p:sp>
    </p:spTree>
    <p:extLst>
      <p:ext uri="{BB962C8B-B14F-4D97-AF65-F5344CB8AC3E}">
        <p14:creationId xmlns:p14="http://schemas.microsoft.com/office/powerpoint/2010/main" val="163571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5DAA6-0D49-4CA3-95CE-7EC33D3C66CA}"/>
              </a:ext>
            </a:extLst>
          </p:cNvPr>
          <p:cNvSpPr>
            <a:spLocks noGrp="1"/>
          </p:cNvSpPr>
          <p:nvPr>
            <p:ph type="body" sz="quarter" idx="10"/>
          </p:nvPr>
        </p:nvSpPr>
        <p:spPr>
          <a:xfrm>
            <a:off x="6767015" y="4565626"/>
            <a:ext cx="5059538" cy="2292374"/>
          </a:xfrm>
        </p:spPr>
        <p:txBody>
          <a:bodyPr/>
          <a:lstStyle/>
          <a:p>
            <a:pPr algn="ctr"/>
            <a:r>
              <a:rPr lang="en-US" sz="2400" dirty="0">
                <a:hlinkClick r:id="rId2"/>
              </a:rPr>
              <a:t>https://bit.ly/SessionEvaluationSurvey</a:t>
            </a:r>
            <a:r>
              <a:rPr lang="en-US" sz="2400" dirty="0"/>
              <a:t> </a:t>
            </a:r>
          </a:p>
        </p:txBody>
      </p:sp>
      <p:pic>
        <p:nvPicPr>
          <p:cNvPr id="4" name="Picture 3" descr="A picture containing indoor, crossword, black, piece&#10;&#10;Description automatically generated">
            <a:extLst>
              <a:ext uri="{FF2B5EF4-FFF2-40B4-BE49-F238E27FC236}">
                <a16:creationId xmlns:a16="http://schemas.microsoft.com/office/drawing/2014/main" id="{861E7784-7278-4D46-8682-A25D88DD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5" y="676276"/>
            <a:ext cx="3500438" cy="3500438"/>
          </a:xfrm>
          <a:prstGeom prst="rect">
            <a:avLst/>
          </a:prstGeom>
        </p:spPr>
      </p:pic>
    </p:spTree>
    <p:extLst>
      <p:ext uri="{BB962C8B-B14F-4D97-AF65-F5344CB8AC3E}">
        <p14:creationId xmlns:p14="http://schemas.microsoft.com/office/powerpoint/2010/main" val="14169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8790-33E7-4846-966E-F373D312ADA9}"/>
              </a:ext>
            </a:extLst>
          </p:cNvPr>
          <p:cNvSpPr>
            <a:spLocks noGrp="1"/>
          </p:cNvSpPr>
          <p:nvPr>
            <p:ph type="ctrTitle"/>
          </p:nvPr>
        </p:nvSpPr>
        <p:spPr>
          <a:xfrm>
            <a:off x="1033075" y="1249299"/>
            <a:ext cx="6701222" cy="2387600"/>
          </a:xfrm>
        </p:spPr>
        <p:txBody>
          <a:bodyPr/>
          <a:lstStyle/>
          <a:p>
            <a:r>
              <a:rPr lang="en-US" sz="4400" dirty="0"/>
              <a:t>       That’s it folks.</a:t>
            </a:r>
            <a:br>
              <a:rPr lang="en-US" sz="4400" dirty="0"/>
            </a:br>
            <a:br>
              <a:rPr lang="en-US" sz="4400" dirty="0"/>
            </a:br>
            <a:r>
              <a:rPr lang="en-US" sz="4400" dirty="0"/>
              <a:t>I can be contacted at</a:t>
            </a:r>
          </a:p>
        </p:txBody>
      </p:sp>
      <p:sp>
        <p:nvSpPr>
          <p:cNvPr id="3" name="Text Placeholder 2">
            <a:extLst>
              <a:ext uri="{FF2B5EF4-FFF2-40B4-BE49-F238E27FC236}">
                <a16:creationId xmlns:a16="http://schemas.microsoft.com/office/drawing/2014/main" id="{0685C842-30AC-4007-A4F9-9A8E31BD8FD0}"/>
              </a:ext>
            </a:extLst>
          </p:cNvPr>
          <p:cNvSpPr>
            <a:spLocks noGrp="1"/>
          </p:cNvSpPr>
          <p:nvPr>
            <p:ph type="subTitle" idx="1"/>
          </p:nvPr>
        </p:nvSpPr>
        <p:spPr>
          <a:xfrm>
            <a:off x="2204648" y="3980160"/>
            <a:ext cx="4358075" cy="535017"/>
          </a:xfrm>
        </p:spPr>
        <p:txBody>
          <a:bodyPr/>
          <a:lstStyle/>
          <a:p>
            <a:r>
              <a:rPr lang="en-US" b="1" dirty="0">
                <a:hlinkClick r:id="rId2">
                  <a:extLst>
                    <a:ext uri="{A12FA001-AC4F-418D-AE19-62706E023703}">
                      <ahyp:hlinkClr xmlns:ahyp="http://schemas.microsoft.com/office/drawing/2018/hyperlinkcolor" val="tx"/>
                    </a:ext>
                  </a:extLst>
                </a:hlinkClick>
              </a:rPr>
              <a:t>roger@technology4u.co.uk</a:t>
            </a:r>
            <a:endParaRPr lang="en-US" b="1" dirty="0"/>
          </a:p>
          <a:p>
            <a:endParaRPr lang="en-US" dirty="0"/>
          </a:p>
          <a:p>
            <a:endParaRPr lang="en-US" dirty="0"/>
          </a:p>
        </p:txBody>
      </p:sp>
      <p:sp>
        <p:nvSpPr>
          <p:cNvPr id="8" name="Text Placeholder 2">
            <a:extLst>
              <a:ext uri="{FF2B5EF4-FFF2-40B4-BE49-F238E27FC236}">
                <a16:creationId xmlns:a16="http://schemas.microsoft.com/office/drawing/2014/main" id="{0FAA8976-EAB1-4CE0-ABCA-B5CE1EA6FDBF}"/>
              </a:ext>
            </a:extLst>
          </p:cNvPr>
          <p:cNvSpPr txBox="1">
            <a:spLocks/>
          </p:cNvSpPr>
          <p:nvPr/>
        </p:nvSpPr>
        <p:spPr>
          <a:xfrm>
            <a:off x="2061387" y="9028083"/>
            <a:ext cx="8475322" cy="238175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rgbClr val="A5A5A5"/>
              </a:buClr>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Clr>
                <a:srgbClr val="A5A5A5"/>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Clr>
                <a:srgbClr val="A5A5A5"/>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600"/>
              </a:spcBef>
              <a:buClr>
                <a:srgbClr val="A5A5A5"/>
              </a:buClr>
              <a:buFont typeface="Arial" panose="020B0604020202020204" pitchFamily="34" charset="0"/>
              <a:buNone/>
              <a:defRPr sz="1600" kern="1200">
                <a:solidFill>
                  <a:schemeClr val="tx1"/>
                </a:solidFill>
                <a:latin typeface="+mn-lt"/>
                <a:ea typeface="+mn-ea"/>
                <a:cs typeface="+mn-cs"/>
              </a:defRPr>
            </a:lvl9pPr>
          </a:lstStyle>
          <a:p>
            <a:r>
              <a:rPr lang="en-US">
                <a:hlinkClick r:id="rId2"/>
              </a:rPr>
              <a:t>roger@technology4u.co.uk</a:t>
            </a:r>
            <a:endParaRPr lang="en-US"/>
          </a:p>
          <a:p>
            <a:endParaRPr lang="en-US"/>
          </a:p>
          <a:p>
            <a:endParaRPr lang="en-US" dirty="0"/>
          </a:p>
        </p:txBody>
      </p:sp>
      <p:pic>
        <p:nvPicPr>
          <p:cNvPr id="9" name="Picture 3" descr="Description: logo-sm">
            <a:extLst>
              <a:ext uri="{FF2B5EF4-FFF2-40B4-BE49-F238E27FC236}">
                <a16:creationId xmlns:a16="http://schemas.microsoft.com/office/drawing/2014/main" id="{329A3302-650C-4190-939B-0D3EC4C04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512" y="4858438"/>
            <a:ext cx="3710376" cy="96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80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Excel Summit South 2019">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ESS 2019 v5.potx" id="{BDBBD7ED-43D7-450C-A778-8751BEF0CADF}" vid="{BBF3D3EA-9838-4943-BE0F-428C1020F3F6}"/>
    </a:ext>
  </a:extLst>
</a:theme>
</file>

<file path=ppt/theme/theme2.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SS 2020">
      <a:dk1>
        <a:sysClr val="windowText" lastClr="000000"/>
      </a:dk1>
      <a:lt1>
        <a:sysClr val="window" lastClr="FFFFFF"/>
      </a:lt1>
      <a:dk2>
        <a:srgbClr val="45A649"/>
      </a:dk2>
      <a:lt2>
        <a:srgbClr val="E7E6E6"/>
      </a:lt2>
      <a:accent1>
        <a:srgbClr val="0E6B37"/>
      </a:accent1>
      <a:accent2>
        <a:srgbClr val="89C549"/>
      </a:accent2>
      <a:accent3>
        <a:srgbClr val="168BA2"/>
      </a:accent3>
      <a:accent4>
        <a:srgbClr val="48BFA4"/>
      </a:accent4>
      <a:accent5>
        <a:srgbClr val="F18F01"/>
      </a:accent5>
      <a:accent6>
        <a:srgbClr val="8A8A8A"/>
      </a:accent6>
      <a:hlink>
        <a:srgbClr val="45A649"/>
      </a:hlink>
      <a:folHlink>
        <a:srgbClr val="8A8A8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B49D4F719D314CA1DF01C8E20CD1E0" ma:contentTypeVersion="8" ma:contentTypeDescription="Create a new document." ma:contentTypeScope="" ma:versionID="b26901f9f47760a2ccf050328d1f1e89">
  <xsd:schema xmlns:xsd="http://www.w3.org/2001/XMLSchema" xmlns:xs="http://www.w3.org/2001/XMLSchema" xmlns:p="http://schemas.microsoft.com/office/2006/metadata/properties" xmlns:ns3="19511432-6d4c-4189-99ff-466dcb656248" xmlns:ns4="592377b2-e895-4497-b5df-fa8c887c6516" targetNamespace="http://schemas.microsoft.com/office/2006/metadata/properties" ma:root="true" ma:fieldsID="361df2ea4432d6c3d20fd8a892afb557" ns3:_="" ns4:_="">
    <xsd:import namespace="19511432-6d4c-4189-99ff-466dcb656248"/>
    <xsd:import namespace="592377b2-e895-4497-b5df-fa8c887c65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11432-6d4c-4189-99ff-466dcb6562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2377b2-e895-4497-b5df-fa8c887c65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BF16FA-C45E-4663-B959-E897245AD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11432-6d4c-4189-99ff-466dcb656248"/>
    <ds:schemaRef ds:uri="592377b2-e895-4497-b5df-fa8c887c6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AC6075-A00F-4DEC-BF78-2F7292BB4ADD}">
  <ds:schemaRefs>
    <ds:schemaRef ds:uri="http://schemas.microsoft.com/sharepoint/v3/contenttype/forms"/>
  </ds:schemaRefs>
</ds:datastoreItem>
</file>

<file path=customXml/itemProps3.xml><?xml version="1.0" encoding="utf-8"?>
<ds:datastoreItem xmlns:ds="http://schemas.openxmlformats.org/officeDocument/2006/customXml" ds:itemID="{BFA3ED33-2CA8-4CC3-8007-74B8C7B254AA}">
  <ds:schemaRefs>
    <ds:schemaRef ds:uri="http://purl.org/dc/elements/1.1/"/>
    <ds:schemaRef ds:uri="592377b2-e895-4497-b5df-fa8c887c6516"/>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19511432-6d4c-4189-99ff-466dcb65624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ESS 2019</Template>
  <TotalTime>9803</TotalTime>
  <Words>388</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Franklin Gothic Book</vt:lpstr>
      <vt:lpstr>Franklin Gothic Medium</vt:lpstr>
      <vt:lpstr>Segoe UI</vt:lpstr>
      <vt:lpstr>Excel Summit South 2019</vt:lpstr>
      <vt:lpstr>Creating the Ultimate Dynamic Crosstab Report with Array formulae</vt:lpstr>
      <vt:lpstr>Who am I?</vt:lpstr>
      <vt:lpstr>What am I going to talk about today?</vt:lpstr>
      <vt:lpstr>What Functions and features will I use?</vt:lpstr>
      <vt:lpstr>You will be pleased to know, that’s the last of PowerPoint.  Now we will switch to Excel.</vt:lpstr>
      <vt:lpstr>PowerPoint Presentation</vt:lpstr>
      <vt:lpstr>PowerPoint Presentation</vt:lpstr>
      <vt:lpstr>       That’s it folks.  I can be contacted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more effective charts</dc:title>
  <dc:creator>echo swinford</dc:creator>
  <cp:lastModifiedBy>Roger</cp:lastModifiedBy>
  <cp:revision>81</cp:revision>
  <dcterms:created xsi:type="dcterms:W3CDTF">2019-07-11T15:57:10Z</dcterms:created>
  <dcterms:modified xsi:type="dcterms:W3CDTF">2020-07-24T15:29:50Z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2838141</vt:lpwstr>
  </property>
  <property fmtid="{D5CDD505-2E9C-101B-9397-08002B2CF9AE}" pid="3" name="NXPowerLiteSettings">
    <vt:lpwstr>C9000AA0054001</vt:lpwstr>
  </property>
  <property fmtid="{D5CDD505-2E9C-101B-9397-08002B2CF9AE}" pid="4" name="NXPowerLiteVersion">
    <vt:lpwstr>D8.0.1</vt:lpwstr>
  </property>
  <property fmtid="{D5CDD505-2E9C-101B-9397-08002B2CF9AE}" pid="5" name="ContentTypeId">
    <vt:lpwstr>0x01010084B49D4F719D314CA1DF01C8E20CD1E0</vt:lpwstr>
  </property>
</Properties>
</file>